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33"/>
  </p:notesMasterIdLst>
  <p:handoutMasterIdLst>
    <p:handoutMasterId r:id="rId34"/>
  </p:handoutMasterIdLst>
  <p:sldIdLst>
    <p:sldId id="256" r:id="rId2"/>
    <p:sldId id="295" r:id="rId3"/>
    <p:sldId id="257" r:id="rId4"/>
    <p:sldId id="277" r:id="rId5"/>
    <p:sldId id="258" r:id="rId6"/>
    <p:sldId id="260" r:id="rId7"/>
    <p:sldId id="261" r:id="rId8"/>
    <p:sldId id="262" r:id="rId9"/>
    <p:sldId id="288" r:id="rId10"/>
    <p:sldId id="289" r:id="rId11"/>
    <p:sldId id="278" r:id="rId12"/>
    <p:sldId id="265" r:id="rId13"/>
    <p:sldId id="264" r:id="rId14"/>
    <p:sldId id="290" r:id="rId15"/>
    <p:sldId id="266" r:id="rId16"/>
    <p:sldId id="291" r:id="rId17"/>
    <p:sldId id="292" r:id="rId18"/>
    <p:sldId id="293" r:id="rId19"/>
    <p:sldId id="269" r:id="rId20"/>
    <p:sldId id="270" r:id="rId21"/>
    <p:sldId id="271" r:id="rId22"/>
    <p:sldId id="275" r:id="rId23"/>
    <p:sldId id="272" r:id="rId24"/>
    <p:sldId id="273" r:id="rId25"/>
    <p:sldId id="274" r:id="rId26"/>
    <p:sldId id="286" r:id="rId27"/>
    <p:sldId id="280" r:id="rId28"/>
    <p:sldId id="281" r:id="rId29"/>
    <p:sldId id="282" r:id="rId30"/>
    <p:sldId id="294" r:id="rId31"/>
    <p:sldId id="276" r:id="rId3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595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42425-4397-430A-A8F1-9E2F691EE1F1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4D2B1-7991-4818-BA0F-9DDC3FA75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897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2D7911-81DF-4CA1-BDBE-9394119B5F16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B27BB5-6128-4851-9ED2-7582A49D2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84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 </a:t>
            </a:r>
            <a:r>
              <a:rPr lang="en-US" dirty="0" err="1" smtClean="0"/>
              <a:t>Harrigan</a:t>
            </a:r>
            <a:r>
              <a:rPr lang="en-US" dirty="0" smtClean="0"/>
              <a:t> v. Maine Veterans Home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27BB5-6128-4851-9ED2-7582A49D21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9EAFF2-9401-4784-9511-E47F75D9558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A86C-25C1-4803-A943-A7F7A8F5556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B761-FE8A-41B3-81FF-14771CB5388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B169-7C88-4BF5-813A-76520D3AAEF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D51CE-D910-4609-AA5B-B76653DAA2E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A0292-E372-4509-BC0C-E4C6DC3F34E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4814-C455-4D9F-9BF2-580ECABBD15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D977-CD1F-47B4-9CB7-EC53D5D5132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DAEF-DA41-4A5B-BCF4-74F97F4E967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CF09F-E2B1-4F17-821F-12B62755332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194B-1C53-4AAA-8D6C-46837DCDD66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D80A453-DD81-4885-BE03-734385E49E8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1371600"/>
            <a:ext cx="8305800" cy="2286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Calculating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Weekly Wages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Rev  </a:t>
            </a:r>
            <a:r>
              <a:rPr lang="en-US" altLang="en-US" dirty="0" smtClean="0"/>
              <a:t>5-2-2017</a:t>
            </a:r>
            <a:endParaRPr lang="en-US" alt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44" y="3886200"/>
            <a:ext cx="398018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Section 102(4)(C)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46" y="1828800"/>
            <a:ext cx="6400800" cy="475854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35038" y="990600"/>
            <a:ext cx="6614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Employment based on the seasons…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6347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899" y="228600"/>
            <a:ext cx="8229600" cy="914400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Section 102(4)(C)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0865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“</a:t>
            </a:r>
            <a:r>
              <a:rPr lang="en-US" sz="3200" b="1" u="sng" dirty="0" smtClean="0">
                <a:solidFill>
                  <a:schemeClr val="accent1">
                    <a:lumMod val="75000"/>
                  </a:schemeClr>
                </a:solidFill>
              </a:rPr>
              <a:t>Notwithstanding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paragraphs A and B, the average weekly wage of a seasonal worker is determined by dividing the employee's total wages, earnings or salary for the </a:t>
            </a:r>
            <a:r>
              <a:rPr lang="en-US" sz="3200" b="1" u="sng" dirty="0">
                <a:solidFill>
                  <a:schemeClr val="accent1">
                    <a:lumMod val="75000"/>
                  </a:schemeClr>
                </a:solidFill>
              </a:rPr>
              <a:t>prior calendar year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 by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52” 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34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Section 102(4)(C)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4600" b="1" dirty="0" smtClean="0">
                <a:solidFill>
                  <a:schemeClr val="accent1">
                    <a:lumMod val="75000"/>
                  </a:schemeClr>
                </a:solidFill>
              </a:rPr>
              <a:t>Includes “any </a:t>
            </a:r>
            <a:r>
              <a:rPr lang="en-US" sz="4600" b="1" dirty="0">
                <a:solidFill>
                  <a:schemeClr val="accent1">
                    <a:lumMod val="75000"/>
                  </a:schemeClr>
                </a:solidFill>
              </a:rPr>
              <a:t>employee who is employed directly in </a:t>
            </a:r>
            <a:r>
              <a:rPr lang="en-US" sz="4600" b="1" dirty="0" smtClean="0">
                <a:solidFill>
                  <a:schemeClr val="accent1">
                    <a:lumMod val="75000"/>
                  </a:schemeClr>
                </a:solidFill>
              </a:rPr>
              <a:t>agriculture” (</a:t>
            </a:r>
            <a:r>
              <a:rPr lang="en-US" sz="4600" b="1" dirty="0">
                <a:solidFill>
                  <a:schemeClr val="accent1">
                    <a:lumMod val="75000"/>
                  </a:schemeClr>
                </a:solidFill>
              </a:rPr>
              <a:t>see §102(2</a:t>
            </a:r>
            <a:r>
              <a:rPr lang="en-US" sz="4600" b="1" dirty="0" smtClean="0">
                <a:solidFill>
                  <a:schemeClr val="accent1">
                    <a:lumMod val="75000"/>
                  </a:schemeClr>
                </a:solidFill>
              </a:rPr>
              <a:t>)) “or </a:t>
            </a:r>
            <a:r>
              <a:rPr lang="en-US" sz="4600" b="1" dirty="0">
                <a:solidFill>
                  <a:schemeClr val="accent1">
                    <a:lumMod val="75000"/>
                  </a:schemeClr>
                </a:solidFill>
              </a:rPr>
              <a:t>in the harvesting or initial hauling of forest </a:t>
            </a:r>
            <a:r>
              <a:rPr lang="en-US" sz="4600" b="1" dirty="0" smtClean="0">
                <a:solidFill>
                  <a:schemeClr val="accent1">
                    <a:lumMod val="75000"/>
                  </a:schemeClr>
                </a:solidFill>
              </a:rPr>
              <a:t>products” (loggers and log haulers), regardless of weeks worked, and</a:t>
            </a:r>
            <a:endParaRPr lang="en-US" sz="4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6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4600" b="1" dirty="0">
                <a:solidFill>
                  <a:schemeClr val="accent1">
                    <a:lumMod val="75000"/>
                  </a:schemeClr>
                </a:solidFill>
              </a:rPr>
              <a:t>All others who </a:t>
            </a:r>
            <a:r>
              <a:rPr lang="en-US" sz="4600" b="1" dirty="0" smtClean="0">
                <a:solidFill>
                  <a:schemeClr val="accent1">
                    <a:lumMod val="75000"/>
                  </a:schemeClr>
                </a:solidFill>
              </a:rPr>
              <a:t>work </a:t>
            </a:r>
            <a:r>
              <a:rPr lang="en-US" sz="4600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4600" b="1" u="sng" dirty="0">
                <a:solidFill>
                  <a:schemeClr val="accent1">
                    <a:lumMod val="75000"/>
                  </a:schemeClr>
                </a:solidFill>
              </a:rPr>
              <a:t>seasonally</a:t>
            </a:r>
            <a:r>
              <a:rPr lang="en-US" sz="4600" b="1" dirty="0">
                <a:solidFill>
                  <a:schemeClr val="accent1">
                    <a:lumMod val="75000"/>
                  </a:schemeClr>
                </a:solidFill>
              </a:rPr>
              <a:t>) no more than 26 weeks per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229600" cy="1219200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Section 102(4)(C)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3400" b="1" dirty="0">
                <a:solidFill>
                  <a:schemeClr val="accent1">
                    <a:lumMod val="75000"/>
                  </a:schemeClr>
                </a:solidFill>
              </a:rPr>
              <a:t>AWW = gross earnings for </a:t>
            </a:r>
            <a:r>
              <a:rPr lang="en-US" sz="3400" b="1" u="sng" dirty="0">
                <a:solidFill>
                  <a:schemeClr val="accent1">
                    <a:lumMod val="75000"/>
                  </a:schemeClr>
                </a:solidFill>
              </a:rPr>
              <a:t>prior</a:t>
            </a:r>
            <a:r>
              <a:rPr lang="en-US" sz="3400" b="1" dirty="0">
                <a:solidFill>
                  <a:schemeClr val="accent1">
                    <a:lumMod val="75000"/>
                  </a:schemeClr>
                </a:solidFill>
              </a:rPr>
              <a:t> 	</a:t>
            </a:r>
            <a:r>
              <a:rPr lang="en-US" sz="3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400" b="1" u="sng" dirty="0">
                <a:solidFill>
                  <a:schemeClr val="accent1">
                    <a:lumMod val="75000"/>
                  </a:schemeClr>
                </a:solidFill>
              </a:rPr>
              <a:t>calendar year</a:t>
            </a:r>
            <a:r>
              <a:rPr lang="en-US" sz="3400" b="1" dirty="0">
                <a:solidFill>
                  <a:schemeClr val="accent1">
                    <a:lumMod val="75000"/>
                  </a:schemeClr>
                </a:solidFill>
              </a:rPr>
              <a:t> divided by 52 	</a:t>
            </a:r>
            <a:r>
              <a:rPr lang="en-US" sz="34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sz="3400" b="1" dirty="0">
                <a:solidFill>
                  <a:schemeClr val="accent1">
                    <a:lumMod val="75000"/>
                  </a:schemeClr>
                </a:solidFill>
              </a:rPr>
              <a:t>weeks</a:t>
            </a:r>
          </a:p>
          <a:p>
            <a:pPr>
              <a:buFont typeface="Wingdings" pitchFamily="2" charset="2"/>
              <a:buNone/>
            </a:pP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Include earnings from all employment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Do not use if employee was not “seasonal” in prior calendar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229600" cy="1219200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Section 102(4)(C)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“</a:t>
            </a:r>
            <a:r>
              <a:rPr lang="en-US" sz="3400" b="1" dirty="0" smtClean="0">
                <a:solidFill>
                  <a:schemeClr val="accent1">
                    <a:lumMod val="75000"/>
                  </a:schemeClr>
                </a:solidFill>
              </a:rPr>
              <a:t>Seasonally employed” examples: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Ski instructor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Lifeguard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Waiter/waitress at seasonal restaurant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Cook at summer camp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Cashier at seasonal amusement park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48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1017587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Section 102(4)(D</a:t>
            </a:r>
            <a:r>
              <a:rPr lang="en-US" b="1" dirty="0" smtClean="0">
                <a:solidFill>
                  <a:srgbClr val="00B0F0"/>
                </a:solidFill>
              </a:rPr>
              <a:t>)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229600" cy="399573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For those situations where (A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), (B) or (C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) can not be “reasonably and fairly applied” 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Commonly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referred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to as the “fallback provision”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 Section </a:t>
            </a:r>
            <a:r>
              <a:rPr lang="en-US" b="1" dirty="0">
                <a:solidFill>
                  <a:srgbClr val="00B0F0"/>
                </a:solidFill>
              </a:rPr>
              <a:t>102(4)(D)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305800" cy="4495800"/>
          </a:xfrm>
        </p:spPr>
        <p:txBody>
          <a:bodyPr>
            <a:normAutofit/>
          </a:bodyPr>
          <a:lstStyle/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3500" b="1" dirty="0">
                <a:solidFill>
                  <a:schemeClr val="accent1">
                    <a:lumMod val="75000"/>
                  </a:schemeClr>
                </a:solidFill>
              </a:rPr>
              <a:t>		AWW = ? (you </a:t>
            </a:r>
            <a:r>
              <a:rPr lang="en-US" sz="3500" b="1" dirty="0" smtClean="0">
                <a:solidFill>
                  <a:schemeClr val="accent1">
                    <a:lumMod val="75000"/>
                  </a:schemeClr>
                </a:solidFill>
              </a:rPr>
              <a:t>decide)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 Consider the “previous wages, earnings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or salary of the injured employee and of other employees of the same or most similar class working in the same or most similar employment in the same or a neighboring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locality”</a:t>
            </a:r>
          </a:p>
          <a:p>
            <a:pPr marL="671512" lvl="2" indent="0">
              <a:lnSpc>
                <a:spcPct val="90000"/>
              </a:lnSpc>
              <a:buNone/>
            </a:pPr>
            <a:endParaRPr lang="en-US" sz="3100" dirty="0" smtClean="0"/>
          </a:p>
          <a:p>
            <a:pPr marL="671512" lvl="2" indent="0">
              <a:lnSpc>
                <a:spcPct val="90000"/>
              </a:lnSpc>
              <a:buNone/>
            </a:pPr>
            <a:endParaRPr lang="en-US" sz="3100" dirty="0"/>
          </a:p>
          <a:p>
            <a:pPr lvl="2">
              <a:lnSpc>
                <a:spcPct val="90000"/>
              </a:lnSpc>
            </a:pP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93666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Section 102(4)(D)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305800" cy="4495800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90000"/>
              </a:lnSpc>
              <a:buFont typeface="Courier New" panose="02070309020205020404" pitchFamily="49" charset="0"/>
              <a:buChar char="o"/>
            </a:pP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3900" b="1" dirty="0">
                <a:solidFill>
                  <a:schemeClr val="accent1">
                    <a:lumMod val="75000"/>
                  </a:schemeClr>
                </a:solidFill>
              </a:rPr>
              <a:t>Consider employee’s past wages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3900" b="1" dirty="0">
                <a:solidFill>
                  <a:schemeClr val="accent1">
                    <a:lumMod val="75000"/>
                  </a:schemeClr>
                </a:solidFill>
              </a:rPr>
              <a:t>Consider wages of at least 2 comparable </a:t>
            </a:r>
            <a:r>
              <a:rPr lang="en-US" sz="3900" b="1" dirty="0" smtClean="0">
                <a:solidFill>
                  <a:schemeClr val="accent1">
                    <a:lumMod val="75000"/>
                  </a:schemeClr>
                </a:solidFill>
              </a:rPr>
              <a:t>employees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3900" b="1" dirty="0" smtClean="0">
                <a:solidFill>
                  <a:schemeClr val="accent1">
                    <a:lumMod val="75000"/>
                  </a:schemeClr>
                </a:solidFill>
              </a:rPr>
              <a:t>Use </a:t>
            </a:r>
            <a:r>
              <a:rPr lang="en-US" sz="3900" b="1" dirty="0">
                <a:solidFill>
                  <a:schemeClr val="accent1">
                    <a:lumMod val="75000"/>
                  </a:schemeClr>
                </a:solidFill>
              </a:rPr>
              <a:t>your own judgment to calculate </a:t>
            </a:r>
            <a:r>
              <a:rPr lang="en-US" sz="3900" b="1" dirty="0" smtClean="0">
                <a:solidFill>
                  <a:schemeClr val="accent1">
                    <a:lumMod val="75000"/>
                  </a:schemeClr>
                </a:solidFill>
              </a:rPr>
              <a:t>an AWW that is “fair and reasonable” </a:t>
            </a:r>
          </a:p>
          <a:p>
            <a:pPr marL="214312">
              <a:lnSpc>
                <a:spcPct val="90000"/>
              </a:lnSpc>
              <a:buFont typeface="Courier New" panose="02070309020205020404" pitchFamily="49" charset="0"/>
              <a:buChar char="o"/>
            </a:pP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3900" b="1" dirty="0" smtClean="0">
                <a:solidFill>
                  <a:schemeClr val="accent1">
                    <a:lumMod val="75000"/>
                  </a:schemeClr>
                </a:solidFill>
              </a:rPr>
              <a:t>You may want to consider obtaining a WCB-4A Consent</a:t>
            </a:r>
          </a:p>
          <a:p>
            <a:pPr lvl="2">
              <a:lnSpc>
                <a:spcPct val="90000"/>
              </a:lnSpc>
            </a:pPr>
            <a:endParaRPr lang="en-US" sz="3100" dirty="0" smtClean="0"/>
          </a:p>
          <a:p>
            <a:pPr marL="671512" lvl="2" indent="0">
              <a:lnSpc>
                <a:spcPct val="90000"/>
              </a:lnSpc>
              <a:buNone/>
            </a:pPr>
            <a:endParaRPr lang="en-US" sz="3100" dirty="0" smtClean="0"/>
          </a:p>
          <a:p>
            <a:pPr marL="671512" lvl="2" indent="0">
              <a:lnSpc>
                <a:spcPct val="90000"/>
              </a:lnSpc>
              <a:buNone/>
            </a:pPr>
            <a:endParaRPr lang="en-US" sz="3100" dirty="0"/>
          </a:p>
          <a:p>
            <a:pPr lvl="2">
              <a:lnSpc>
                <a:spcPct val="90000"/>
              </a:lnSpc>
            </a:pP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8293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95859" y="48815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rgbClr val="00B0F0"/>
                </a:solidFill>
              </a:rPr>
              <a:t>Maine Workers’ Compensation Act, Section 102(4)</a:t>
            </a:r>
            <a:endParaRPr lang="en-US" sz="3800" dirty="0">
              <a:solidFill>
                <a:srgbClr val="00B0F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90713"/>
            <a:ext cx="8153400" cy="4525963"/>
          </a:xfrm>
        </p:spPr>
        <p:txBody>
          <a:bodyPr/>
          <a:lstStyle/>
          <a:p>
            <a:pPr marL="990600" lvl="1" indent="-646113">
              <a:lnSpc>
                <a:spcPct val="90000"/>
              </a:lnSpc>
              <a:buClr>
                <a:schemeClr val="tx1"/>
              </a:buClr>
              <a:buFontTx/>
              <a:buAutoNum type="alphaUcPeriod"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Regular workweek and consistent earnings, or salary</a:t>
            </a:r>
          </a:p>
          <a:p>
            <a:pPr marL="990600" lvl="1" indent="-646113">
              <a:lnSpc>
                <a:spcPct val="90000"/>
              </a:lnSpc>
              <a:buClr>
                <a:schemeClr val="tx1"/>
              </a:buClr>
              <a:buFontTx/>
              <a:buAutoNum type="alphaUcPeriod"/>
            </a:pPr>
            <a:endParaRPr lang="en-US" sz="22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990600" lvl="1" indent="-646113">
              <a:lnSpc>
                <a:spcPct val="90000"/>
              </a:lnSpc>
              <a:buClr>
                <a:schemeClr val="tx1"/>
              </a:buClr>
              <a:buFontTx/>
              <a:buAutoNum type="alphaUcPeriod"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Irregular workweek, or employed less than 200 workdays</a:t>
            </a:r>
          </a:p>
          <a:p>
            <a:pPr marL="990600" lvl="1" indent="-646113">
              <a:lnSpc>
                <a:spcPct val="90000"/>
              </a:lnSpc>
              <a:buClr>
                <a:schemeClr val="tx1"/>
              </a:buClr>
              <a:buFontTx/>
              <a:buAutoNum type="alphaUcPeriod"/>
            </a:pPr>
            <a:endParaRPr lang="en-US" sz="22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990600" lvl="1" indent="-646113">
              <a:lnSpc>
                <a:spcPct val="90000"/>
              </a:lnSpc>
              <a:buClr>
                <a:schemeClr val="tx1"/>
              </a:buClr>
              <a:buFontTx/>
              <a:buAutoNum type="alphaUcPeriod"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Seasonal employment</a:t>
            </a:r>
          </a:p>
          <a:p>
            <a:pPr marL="990600" lvl="1" indent="-646113">
              <a:lnSpc>
                <a:spcPct val="90000"/>
              </a:lnSpc>
              <a:buClr>
                <a:schemeClr val="tx1"/>
              </a:buClr>
              <a:buFontTx/>
              <a:buAutoNum type="alphaUcPeriod"/>
            </a:pPr>
            <a:endParaRPr lang="en-US" sz="22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990600" lvl="1" indent="-646113">
              <a:lnSpc>
                <a:spcPct val="90000"/>
              </a:lnSpc>
              <a:buClr>
                <a:schemeClr val="tx1"/>
              </a:buClr>
              <a:buFontTx/>
              <a:buAutoNum type="alphaUcPeriod"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Everybody else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62000" y="1524000"/>
            <a:ext cx="688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/>
          <a:lstStyle/>
          <a:p>
            <a:r>
              <a:rPr lang="en-US" sz="4400" b="1" dirty="0" smtClean="0">
                <a:solidFill>
                  <a:srgbClr val="00B0F0"/>
                </a:solidFill>
              </a:rPr>
              <a:t>Section 102(4)(E) </a:t>
            </a:r>
            <a:br>
              <a:rPr lang="en-US" sz="4400" b="1" dirty="0" smtClean="0">
                <a:solidFill>
                  <a:srgbClr val="00B0F0"/>
                </a:solidFill>
              </a:rPr>
            </a:br>
            <a:r>
              <a:rPr lang="en-US" sz="4400" b="1" dirty="0" smtClean="0">
                <a:solidFill>
                  <a:srgbClr val="00B0F0"/>
                </a:solidFill>
              </a:rPr>
              <a:t>Concurrent Employment</a:t>
            </a:r>
            <a:endParaRPr lang="en-US" sz="44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2725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Calculate AWWs from each employer and add them together</a:t>
            </a:r>
          </a:p>
          <a:p>
            <a:pPr marL="0" indent="0">
              <a:buNone/>
            </a:pPr>
            <a:endParaRPr lang="en-US" sz="15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Need not use the same method to calculate AWW for all employers (see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</a:rPr>
              <a:t>Harrigan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 v. Maine Veterans Home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en-US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Employment relationship must exist at the time of the injury (see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</a:rPr>
              <a:t>Plourde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 v.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</a:rPr>
              <a:t>Plourde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7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1219200"/>
          </a:xfrm>
        </p:spPr>
        <p:txBody>
          <a:bodyPr/>
          <a:lstStyle/>
          <a:p>
            <a:r>
              <a:rPr 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“Average Weekly Wage?”</a:t>
            </a:r>
            <a:endParaRPr lang="en-US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371600"/>
            <a:ext cx="8077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“Our statutory scheme provides a method of predicting what the employee would continue to earn had no injury occurred.” – Landry v. Bates Fabric Inc.</a:t>
            </a:r>
          </a:p>
          <a:p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“Our workers’ compensation system…seeks to estimate what the employee would be earning during the time of his disability were he not injured.” – Coffin v. Hannaford Bros. Co. </a:t>
            </a:r>
          </a:p>
          <a:p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“Fair and reasonable…”   </a:t>
            </a:r>
          </a:p>
        </p:txBody>
      </p:sp>
    </p:spTree>
    <p:extLst>
      <p:ext uri="{BB962C8B-B14F-4D97-AF65-F5344CB8AC3E}">
        <p14:creationId xmlns:p14="http://schemas.microsoft.com/office/powerpoint/2010/main" val="3160329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00200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Section 102(4)(F)  Expenses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Reimbursement of expenses incurred by the employee in the course of his/her employment are not included in AWW</a:t>
            </a:r>
          </a:p>
          <a:p>
            <a:pPr marL="0" indent="0">
              <a:buNone/>
            </a:pP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Examples: mileage reimbursement, meals, tolls, lodging, etc. incurred by employee and reimbursed by employer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1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Section 102(4)(G) </a:t>
            </a:r>
            <a:br>
              <a:rPr lang="en-US" b="1" dirty="0" smtClean="0">
                <a:solidFill>
                  <a:srgbClr val="00B0F0"/>
                </a:solidFill>
              </a:rPr>
            </a:br>
            <a:r>
              <a:rPr lang="en-US" b="1" dirty="0" smtClean="0">
                <a:solidFill>
                  <a:srgbClr val="00B0F0"/>
                </a:solidFill>
              </a:rPr>
              <a:t>Prior Injuries 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The fact that the employee suffered a previous injury does not preclude compensation for a later injury or death</a:t>
            </a:r>
          </a:p>
          <a:p>
            <a:pPr marL="0" indent="0">
              <a:buNone/>
            </a:pPr>
            <a:endParaRPr lang="en-US" sz="13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In determining compensation for the later injury, the employee’s AWW will represent the earning capacity at the time of the later injury, in the employment he/she was working at that time (unless the prior injury affects the later employment)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39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600200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Section </a:t>
            </a:r>
            <a:r>
              <a:rPr lang="en-US" b="1" dirty="0">
                <a:solidFill>
                  <a:srgbClr val="00B0F0"/>
                </a:solidFill>
              </a:rPr>
              <a:t>102(4</a:t>
            </a:r>
            <a:r>
              <a:rPr lang="en-US" b="1" dirty="0" smtClean="0">
                <a:solidFill>
                  <a:srgbClr val="00B0F0"/>
                </a:solidFill>
              </a:rPr>
              <a:t>)(G) </a:t>
            </a:r>
            <a:br>
              <a:rPr lang="en-US" b="1" dirty="0" smtClean="0">
                <a:solidFill>
                  <a:srgbClr val="00B0F0"/>
                </a:solidFill>
              </a:rPr>
            </a:br>
            <a:r>
              <a:rPr lang="en-US" b="1" dirty="0" smtClean="0">
                <a:solidFill>
                  <a:srgbClr val="00B0F0"/>
                </a:solidFill>
              </a:rPr>
              <a:t>Prior Injuries </a:t>
            </a:r>
            <a:r>
              <a:rPr lang="en-US" sz="3200" b="1" dirty="0" smtClean="0">
                <a:solidFill>
                  <a:srgbClr val="00B0F0"/>
                </a:solidFill>
              </a:rPr>
              <a:t>(continued)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4454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In calculating the AWW for the subsequent injury, be sure to exclude any weeks in which the employee received workers’ compensation benefits from the prior injury</a:t>
            </a:r>
          </a:p>
          <a:p>
            <a:pPr marL="0" indent="0">
              <a:buNone/>
            </a:pPr>
            <a:endParaRPr lang="en-US" sz="13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Those weeks with WC payments should be on the wage statement, with a note that they were excluded in the AWW calculation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8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Section 102(4)(H) </a:t>
            </a:r>
            <a:br>
              <a:rPr lang="en-US" b="1" dirty="0" smtClean="0">
                <a:solidFill>
                  <a:srgbClr val="00B0F0"/>
                </a:solidFill>
              </a:rPr>
            </a:br>
            <a:r>
              <a:rPr lang="en-US" b="1" dirty="0" smtClean="0">
                <a:solidFill>
                  <a:srgbClr val="00B0F0"/>
                </a:solidFill>
              </a:rPr>
              <a:t>Fringe Benefits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chemeClr val="accent1">
                    <a:lumMod val="75000"/>
                  </a:schemeClr>
                </a:solidFill>
              </a:rPr>
              <a:t>Examples of fringe benefits include health insurance, 401-Ks, and employer-provided meals, housing, and cars.  See Rule 1.5.  </a:t>
            </a:r>
          </a:p>
          <a:p>
            <a:pPr marL="0" indent="0">
              <a:buNone/>
            </a:pPr>
            <a:endParaRPr lang="en-US" sz="15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500" b="1" dirty="0" smtClean="0">
                <a:solidFill>
                  <a:schemeClr val="accent1">
                    <a:lumMod val="75000"/>
                  </a:schemeClr>
                </a:solidFill>
              </a:rPr>
              <a:t>Fringe benefits that continue to be paid by the employer are not included in AWW calculation</a:t>
            </a:r>
          </a:p>
          <a:p>
            <a:pPr marL="0" indent="0">
              <a:buNone/>
            </a:pPr>
            <a:endParaRPr lang="en-US" sz="15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500" b="1" dirty="0" smtClean="0">
                <a:solidFill>
                  <a:schemeClr val="accent1">
                    <a:lumMod val="75000"/>
                  </a:schemeClr>
                </a:solidFill>
              </a:rPr>
              <a:t>Form WCB-2B – Fringe Benefits Worksheet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1600" dirty="0" smtClean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15927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2954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rgbClr val="00B0F0"/>
                </a:solidFill>
              </a:rPr>
              <a:t>102(4)(H) - </a:t>
            </a:r>
            <a:r>
              <a:rPr lang="en-US" sz="4400" b="1" dirty="0" smtClean="0">
                <a:solidFill>
                  <a:srgbClr val="00B0F0"/>
                </a:solidFill>
              </a:rPr>
              <a:t>Fringe Benefits </a:t>
            </a:r>
            <a:r>
              <a:rPr lang="en-US" sz="3200" b="1" dirty="0" smtClean="0">
                <a:solidFill>
                  <a:srgbClr val="00B0F0"/>
                </a:solidFill>
              </a:rPr>
              <a:t>(continued)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149725"/>
          </a:xfrm>
        </p:spPr>
        <p:txBody>
          <a:bodyPr>
            <a:normAutofit lnSpcReduction="10000"/>
          </a:bodyPr>
          <a:lstStyle/>
          <a:p>
            <a:pPr marL="0" lvl="0" indent="0">
              <a:buClr>
                <a:srgbClr val="CC9900"/>
              </a:buClr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Any fringe benefits that </a:t>
            </a:r>
            <a:r>
              <a:rPr lang="en-US" sz="3200" b="1" u="sng" dirty="0">
                <a:solidFill>
                  <a:schemeClr val="accent1">
                    <a:lumMod val="75000"/>
                  </a:schemeClr>
                </a:solidFill>
              </a:rPr>
              <a:t>do not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continue to be paid by the employer during the disability must be included in AWW calculation – </a:t>
            </a:r>
            <a:r>
              <a:rPr lang="en-US" sz="3200" b="1" i="1" u="sng" dirty="0" smtClean="0">
                <a:solidFill>
                  <a:schemeClr val="accent1">
                    <a:lumMod val="75000"/>
                  </a:schemeClr>
                </a:solidFill>
              </a:rPr>
              <a:t>but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-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3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Those fringe benefits are only included to the extent that their inclusion will not result in a weekly benefit greater than 2/3 of the SAWW at the time of injury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52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4400" b="1" dirty="0" smtClean="0">
                <a:solidFill>
                  <a:srgbClr val="00B0F0"/>
                </a:solidFill>
              </a:rPr>
              <a:t>102(4</a:t>
            </a:r>
            <a:r>
              <a:rPr lang="en-US" sz="4400" b="1" dirty="0">
                <a:solidFill>
                  <a:srgbClr val="00B0F0"/>
                </a:solidFill>
              </a:rPr>
              <a:t>)(H) – Fringe Benefits</a:t>
            </a:r>
            <a:r>
              <a:rPr lang="en-US" b="1" dirty="0">
                <a:solidFill>
                  <a:srgbClr val="00B0F0"/>
                </a:solidFill>
              </a:rPr>
              <a:t/>
            </a:r>
            <a:br>
              <a:rPr lang="en-US" b="1" dirty="0">
                <a:solidFill>
                  <a:srgbClr val="00B0F0"/>
                </a:solidFill>
              </a:rPr>
            </a:br>
            <a:r>
              <a:rPr lang="en-US" sz="3200" b="1" dirty="0">
                <a:solidFill>
                  <a:srgbClr val="00B0F0"/>
                </a:solidFill>
              </a:rPr>
              <a:t>(continued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</a:rPr>
              <a:t>Partial Benefit calculation steps:</a:t>
            </a:r>
          </a:p>
          <a:p>
            <a:pPr marL="0" indent="0">
              <a:buNone/>
            </a:pPr>
            <a:endParaRPr lang="en-US" sz="1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4487" lvl="1" indent="0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1.	Use AWW </a:t>
            </a: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</a:rPr>
              <a:t>with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fringes to calculate benefits due (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benefit amount cannot exceed 2/3 of the SAWW </a:t>
            </a:r>
            <a:r>
              <a:rPr lang="en-US" sz="2800" b="1" i="1" u="sng" dirty="0" smtClean="0">
                <a:solidFill>
                  <a:schemeClr val="accent1">
                    <a:lumMod val="75000"/>
                  </a:schemeClr>
                </a:solidFill>
              </a:rPr>
              <a:t>at the time of injury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344487" lvl="1" indent="0">
              <a:buNone/>
            </a:pPr>
            <a:endParaRPr lang="en-US" sz="1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4487" lvl="1" indent="0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2.	Use AWW </a:t>
            </a: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</a:rPr>
              <a:t>without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fringes to calculate the benefits due (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cannot exceed </a:t>
            </a:r>
            <a:r>
              <a:rPr lang="en-US" sz="2800" b="1" i="1" u="sng" dirty="0" smtClean="0">
                <a:solidFill>
                  <a:schemeClr val="accent1">
                    <a:lumMod val="75000"/>
                  </a:schemeClr>
                </a:solidFill>
              </a:rPr>
              <a:t>current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 max rate) 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4487" lvl="1" indent="0">
              <a:buNone/>
            </a:pPr>
            <a:endParaRPr lang="en-US" sz="1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4487" lvl="1" indent="0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3.	Compare the benefits above and pay the </a:t>
            </a: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</a:rPr>
              <a:t>greater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of the two amounts calculated above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1066800"/>
          </a:xfrm>
        </p:spPr>
        <p:txBody>
          <a:bodyPr/>
          <a:lstStyle/>
          <a:p>
            <a:r>
              <a:rPr lang="en-US" sz="4400" b="1" dirty="0" smtClean="0">
                <a:solidFill>
                  <a:srgbClr val="00B0F0"/>
                </a:solidFill>
              </a:rPr>
              <a:t>Other AWW issues - Bonuses</a:t>
            </a:r>
            <a:endParaRPr lang="en-US" sz="44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75932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Generally includable if performance based and/or part of the “pay package”</a:t>
            </a:r>
          </a:p>
          <a:p>
            <a:pPr marL="0" indent="0">
              <a:buNone/>
            </a:pPr>
            <a:endParaRPr lang="en-US" sz="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Examples of includable bonuses: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Sales or production based incentives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Commissions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Safe driving bonuses for truckers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Annual profit sharing or Christmas bonuses</a:t>
            </a:r>
          </a:p>
          <a:p>
            <a:pPr marL="344487" lvl="1" indent="0">
              <a:buNone/>
            </a:pPr>
            <a:endParaRPr lang="en-US" sz="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“One time” bonuses and awards generally </a:t>
            </a: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</a:rPr>
              <a:t>not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includable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5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22387"/>
          </a:xfrm>
        </p:spPr>
        <p:txBody>
          <a:bodyPr/>
          <a:lstStyle/>
          <a:p>
            <a:r>
              <a:rPr lang="en-US" sz="4400" b="1" dirty="0" smtClean="0">
                <a:solidFill>
                  <a:srgbClr val="00B0F0"/>
                </a:solidFill>
              </a:rPr>
              <a:t>Other AWW issues</a:t>
            </a:r>
            <a:br>
              <a:rPr lang="en-US" sz="4400" b="1" dirty="0" smtClean="0">
                <a:solidFill>
                  <a:srgbClr val="00B0F0"/>
                </a:solidFill>
              </a:rPr>
            </a:br>
            <a:r>
              <a:rPr lang="en-US" sz="4400" b="1" dirty="0" smtClean="0">
                <a:solidFill>
                  <a:srgbClr val="00B0F0"/>
                </a:solidFill>
              </a:rPr>
              <a:t>- Pre-paid vacation time</a:t>
            </a:r>
            <a:endParaRPr lang="en-US" sz="44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Pre-paid vacation time is includable in AWW calculation to the extent it is used in the 52-week period covered by the wage statement</a:t>
            </a:r>
          </a:p>
          <a:p>
            <a:pPr marL="0" indent="0">
              <a:buNone/>
            </a:pPr>
            <a:endParaRPr lang="en-US" sz="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Example: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Employee receives 4 weeks pre-paid vacation pay for the year on January 2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EE uses a week in January and a week in February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EE injured in April and out on TTD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Include 2 of the 4 weeks on the wage statement to cover the “zero” weeks in January &amp; February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Explain in the comments section</a:t>
            </a:r>
          </a:p>
          <a:p>
            <a:pPr marL="344487" lvl="1" indent="0">
              <a:buNone/>
            </a:pPr>
            <a:endParaRPr lang="en-US" sz="10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0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22387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B0F0"/>
                </a:solidFill>
              </a:rPr>
              <a:t>Other AWW issues -</a:t>
            </a:r>
            <a:br>
              <a:rPr lang="en-US" sz="4000" b="1" dirty="0" smtClean="0">
                <a:solidFill>
                  <a:srgbClr val="00B0F0"/>
                </a:solidFill>
              </a:rPr>
            </a:br>
            <a:r>
              <a:rPr lang="en-US" sz="4000" b="1" dirty="0" smtClean="0">
                <a:solidFill>
                  <a:srgbClr val="00B0F0"/>
                </a:solidFill>
              </a:rPr>
              <a:t>Change in employment status</a:t>
            </a:r>
            <a:endParaRPr lang="en-US" sz="40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AWW should reflect “weekly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</a:rPr>
              <a:t>earning capacity of the injured employee in the employment in which the employee at the time of the injury was 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working.”</a:t>
            </a:r>
          </a:p>
          <a:p>
            <a:pPr marL="0" indent="0">
              <a:buNone/>
            </a:pPr>
            <a:endParaRPr lang="en-US" sz="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Factors such as promotions, demotions, change from part-time to full-time (or vice versa) </a:t>
            </a:r>
            <a:r>
              <a:rPr lang="en-US" sz="2600" b="1" u="sng" dirty="0" smtClean="0">
                <a:solidFill>
                  <a:schemeClr val="accent1">
                    <a:lumMod val="75000"/>
                  </a:schemeClr>
                </a:solidFill>
              </a:rPr>
              <a:t>may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 affect AWW calculation</a:t>
            </a:r>
          </a:p>
          <a:p>
            <a:pPr marL="0" indent="0">
              <a:buNone/>
            </a:pPr>
            <a:endParaRPr lang="en-US" sz="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Use only those wages after the change in status </a:t>
            </a:r>
          </a:p>
          <a:p>
            <a:pPr marL="0" indent="0">
              <a:buNone/>
            </a:pPr>
            <a:endParaRPr lang="en-US" sz="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Still fill in all weeks, note calculation method in comment section   </a:t>
            </a:r>
          </a:p>
          <a:p>
            <a:pPr marL="344487" lvl="1" indent="0">
              <a:buNone/>
            </a:pPr>
            <a:endParaRPr lang="en-US" sz="10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48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22387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B0F0"/>
                </a:solidFill>
              </a:rPr>
              <a:t>Other AWW issues -</a:t>
            </a:r>
            <a:r>
              <a:rPr lang="en-US" sz="4000" b="1" dirty="0">
                <a:solidFill>
                  <a:srgbClr val="00B0F0"/>
                </a:solidFill>
              </a:rPr>
              <a:t/>
            </a:r>
            <a:br>
              <a:rPr lang="en-US" sz="4000" b="1" dirty="0">
                <a:solidFill>
                  <a:srgbClr val="00B0F0"/>
                </a:solidFill>
              </a:rPr>
            </a:br>
            <a:r>
              <a:rPr lang="en-US" sz="4000" b="1" dirty="0" smtClean="0">
                <a:solidFill>
                  <a:srgbClr val="00B0F0"/>
                </a:solidFill>
              </a:rPr>
              <a:t>Payment in lieu of benefits</a:t>
            </a:r>
            <a:endParaRPr lang="en-US" sz="40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Examples:</a:t>
            </a:r>
          </a:p>
          <a:p>
            <a:pPr marL="0" indent="0">
              <a:buNone/>
            </a:pPr>
            <a:endParaRPr lang="en-US" sz="8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Employee receives an extra $5.00 per hour to purchase optional benefits, but chooses not to purchase them</a:t>
            </a:r>
          </a:p>
          <a:p>
            <a:pPr marL="0" indent="0">
              <a:buNone/>
            </a:pPr>
            <a:endParaRPr lang="en-US" sz="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Employee opts out of health care plan and is paid a monthly amount regardless of hours worked</a:t>
            </a:r>
          </a:p>
          <a:p>
            <a:endParaRPr lang="en-US" sz="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These payments would be included on the wage statement as wages, not on the fringe benefit worksheet as fringes   </a:t>
            </a:r>
          </a:p>
          <a:p>
            <a:pPr marL="344487" lvl="1" indent="0">
              <a:buNone/>
            </a:pPr>
            <a:endParaRPr lang="en-US" sz="10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7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95859" y="48815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Maine Workers’ Compensation Act, Section 102(4)</a:t>
            </a:r>
            <a:endParaRPr lang="en-US" sz="3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69784" y="2057400"/>
            <a:ext cx="8153400" cy="4525963"/>
          </a:xfrm>
        </p:spPr>
        <p:txBody>
          <a:bodyPr/>
          <a:lstStyle/>
          <a:p>
            <a:pPr marL="990600" lvl="1" indent="-646113">
              <a:lnSpc>
                <a:spcPct val="90000"/>
              </a:lnSpc>
              <a:buClr>
                <a:schemeClr val="tx1"/>
              </a:buClr>
              <a:buFontTx/>
              <a:buAutoNum type="alphaUcPeriod"/>
            </a:pP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Regular workweek and consistent earnings, or salary</a:t>
            </a:r>
          </a:p>
          <a:p>
            <a:pPr marL="990600" lvl="1" indent="-646113">
              <a:lnSpc>
                <a:spcPct val="90000"/>
              </a:lnSpc>
              <a:buClr>
                <a:schemeClr val="tx1"/>
              </a:buClr>
              <a:buFontTx/>
              <a:buAutoNum type="alphaUcPeriod"/>
            </a:pPr>
            <a:endParaRPr lang="en-US" sz="22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990600" lvl="1" indent="-646113">
              <a:lnSpc>
                <a:spcPct val="90000"/>
              </a:lnSpc>
              <a:buClr>
                <a:schemeClr val="tx1"/>
              </a:buClr>
              <a:buFontTx/>
              <a:buAutoNum type="alphaUcPeriod"/>
            </a:pP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Irregular workweek, or employed less than 200 workdays</a:t>
            </a:r>
          </a:p>
          <a:p>
            <a:pPr marL="990600" lvl="1" indent="-646113">
              <a:lnSpc>
                <a:spcPct val="90000"/>
              </a:lnSpc>
              <a:buClr>
                <a:schemeClr val="tx1"/>
              </a:buClr>
              <a:buFontTx/>
              <a:buAutoNum type="alphaUcPeriod"/>
            </a:pPr>
            <a:endParaRPr lang="en-US" sz="22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990600" lvl="1" indent="-646113">
              <a:lnSpc>
                <a:spcPct val="90000"/>
              </a:lnSpc>
              <a:buClr>
                <a:schemeClr val="tx1"/>
              </a:buClr>
              <a:buFontTx/>
              <a:buAutoNum type="alphaUcPeriod"/>
            </a:pP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Seasonal employment</a:t>
            </a:r>
          </a:p>
          <a:p>
            <a:pPr marL="990600" lvl="1" indent="-646113">
              <a:lnSpc>
                <a:spcPct val="90000"/>
              </a:lnSpc>
              <a:buClr>
                <a:schemeClr val="tx1"/>
              </a:buClr>
              <a:buFontTx/>
              <a:buAutoNum type="alphaUcPeriod"/>
            </a:pPr>
            <a:endParaRPr lang="en-US" sz="22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990600" lvl="1" indent="-646113">
              <a:lnSpc>
                <a:spcPct val="90000"/>
              </a:lnSpc>
              <a:buClr>
                <a:schemeClr val="tx1"/>
              </a:buClr>
              <a:buFontTx/>
              <a:buAutoNum type="alphaUcPeriod"/>
            </a:pP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Everybody else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62000" y="1524000"/>
            <a:ext cx="688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22387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B0F0"/>
                </a:solidFill>
              </a:rPr>
              <a:t> Other AWW issues -</a:t>
            </a:r>
            <a:r>
              <a:rPr lang="en-US" sz="4000" b="1" dirty="0">
                <a:solidFill>
                  <a:srgbClr val="00B0F0"/>
                </a:solidFill>
              </a:rPr>
              <a:t/>
            </a:r>
            <a:br>
              <a:rPr lang="en-US" sz="4000" b="1" dirty="0">
                <a:solidFill>
                  <a:srgbClr val="00B0F0"/>
                </a:solidFill>
              </a:rPr>
            </a:br>
            <a:r>
              <a:rPr lang="en-US" sz="4000" b="1" dirty="0" smtClean="0">
                <a:solidFill>
                  <a:srgbClr val="00B0F0"/>
                </a:solidFill>
              </a:rPr>
              <a:t>Tipped Employees</a:t>
            </a:r>
            <a:endParaRPr lang="en-US" sz="40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Earnings for tipped employees, such as servers, bartenders, taxi drivers, etc., include tips.  Reported tips must be included on the Wage Statement as earnings. </a:t>
            </a:r>
          </a:p>
          <a:p>
            <a:pPr marL="0" indent="0">
              <a:buNone/>
            </a:pPr>
            <a:endParaRPr lang="en-US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Example – a waitress works 40 hours at $3.75  per hour and reports tips of $200.00 for that week.  The wage statement should show earnings for the week of $350.00 (40 hours at $3.75=$150, plus $200 of reported tips).  </a:t>
            </a:r>
          </a:p>
          <a:p>
            <a:pPr marL="0" indent="0">
              <a:buNone/>
            </a:pPr>
            <a:endParaRPr lang="en-US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Claim administrators should be verifying the inclusion of reported tips when submitting the Wage Statement.  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229600" cy="1600200"/>
          </a:xfrm>
        </p:spPr>
        <p:txBody>
          <a:bodyPr/>
          <a:lstStyle/>
          <a:p>
            <a:r>
              <a:rPr lang="en-US" sz="6000" b="1" dirty="0" smtClean="0">
                <a:solidFill>
                  <a:srgbClr val="00B0F0"/>
                </a:solidFill>
              </a:rPr>
              <a:t>Calculating Average Weekly Wages</a:t>
            </a:r>
            <a:r>
              <a:rPr lang="en-US" b="1" dirty="0" smtClean="0">
                <a:solidFill>
                  <a:srgbClr val="00B0F0"/>
                </a:solidFill>
              </a:rPr>
              <a:t>	</a:t>
            </a:r>
            <a:r>
              <a:rPr lang="en-US" b="1" dirty="0" smtClean="0"/>
              <a:t>	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419600"/>
            <a:ext cx="2985518" cy="1371600"/>
          </a:xfrm>
        </p:spPr>
      </p:pic>
      <p:sp>
        <p:nvSpPr>
          <p:cNvPr id="5" name="TextBox 4"/>
          <p:cNvSpPr txBox="1"/>
          <p:nvPr/>
        </p:nvSpPr>
        <p:spPr>
          <a:xfrm>
            <a:off x="228600" y="2532769"/>
            <a:ext cx="800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</a:rPr>
              <a:t>Questions???</a:t>
            </a:r>
            <a:endParaRPr lang="en-US" sz="6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127962"/>
            <a:ext cx="2743200" cy="484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54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/>
          <a:lstStyle/>
          <a:p>
            <a:pPr algn="ctr"/>
            <a:r>
              <a:rPr lang="en-US" sz="4400" b="1" dirty="0" smtClean="0">
                <a:solidFill>
                  <a:srgbClr val="00B0F0"/>
                </a:solidFill>
              </a:rPr>
              <a:t>“Three pigeon holes </a:t>
            </a:r>
            <a:br>
              <a:rPr lang="en-US" sz="4400" b="1" dirty="0" smtClean="0">
                <a:solidFill>
                  <a:srgbClr val="00B0F0"/>
                </a:solidFill>
              </a:rPr>
            </a:br>
            <a:r>
              <a:rPr lang="en-US" sz="4400" b="1" dirty="0" smtClean="0">
                <a:solidFill>
                  <a:srgbClr val="00B0F0"/>
                </a:solidFill>
              </a:rPr>
              <a:t>and a black hole…”</a:t>
            </a:r>
            <a:endParaRPr lang="en-US" sz="44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54563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Apply each method  - §102(4)(A), (B), and (C) - in order.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If one does not apply, or does not produce a “fair and reasonable” AWW, move to the next one.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If neither A, B, nor C produce a fair and reasonable AWW, use §102(4)(D).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1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1066800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102(4)(A)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idx="1"/>
          </p:nvPr>
        </p:nvSpPr>
        <p:spPr>
          <a:xfrm>
            <a:off x="381000" y="2895600"/>
            <a:ext cx="8229600" cy="34290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500" b="1" dirty="0">
                <a:solidFill>
                  <a:schemeClr val="accent1">
                    <a:lumMod val="75000"/>
                  </a:schemeClr>
                </a:solidFill>
              </a:rPr>
              <a:t>Regular workweek with consistent earnings, or paid a </a:t>
            </a:r>
            <a:r>
              <a:rPr lang="en-US" sz="3500" b="1" dirty="0" smtClean="0">
                <a:solidFill>
                  <a:schemeClr val="accent1">
                    <a:lumMod val="75000"/>
                  </a:schemeClr>
                </a:solidFill>
              </a:rPr>
              <a:t>salary</a:t>
            </a:r>
          </a:p>
          <a:p>
            <a:pPr marL="514350" lvl="1" indent="0">
              <a:buNone/>
            </a:pP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3500" b="1" dirty="0" smtClean="0">
                <a:solidFill>
                  <a:schemeClr val="accent1">
                    <a:lumMod val="75000"/>
                  </a:schemeClr>
                </a:solidFill>
              </a:rPr>
              <a:t>Must </a:t>
            </a:r>
            <a:r>
              <a:rPr lang="en-US" sz="3500" b="1" dirty="0">
                <a:solidFill>
                  <a:schemeClr val="accent1">
                    <a:lumMod val="75000"/>
                  </a:schemeClr>
                </a:solidFill>
              </a:rPr>
              <a:t>have worked at least 200 full working days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1371600"/>
            <a:ext cx="71628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“…the </a:t>
            </a:r>
            <a:r>
              <a:rPr lang="en-US" sz="2600" dirty="0"/>
              <a:t>amount that the employee was receiving at the time of the injury for the hours and days constituting a regular full working </a:t>
            </a:r>
            <a:r>
              <a:rPr lang="en-US" sz="2600" dirty="0" smtClean="0"/>
              <a:t>week…”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Section 102(4)(A)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229600" cy="399573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AWW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= weekly pay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(salary, etc.) at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time of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injury</a:t>
            </a: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Not applicable to “employees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whose wages during that year have generally varied from week to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week” – move to subsection B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Section 102(4)(B</a:t>
            </a:r>
            <a:r>
              <a:rPr lang="en-US" dirty="0">
                <a:solidFill>
                  <a:srgbClr val="00B0F0"/>
                </a:solidFill>
              </a:rPr>
              <a:t>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685800" y="1981200"/>
            <a:ext cx="7543800" cy="41910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Use for employees </a:t>
            </a: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</a:rPr>
              <a:t>“whose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wages during that year have generally varied from week to </a:t>
            </a: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</a:rPr>
              <a:t>week” </a:t>
            </a:r>
          </a:p>
          <a:p>
            <a:pPr marL="0" indent="0">
              <a:lnSpc>
                <a:spcPct val="90000"/>
              </a:lnSpc>
              <a:buNone/>
            </a:pPr>
            <a:endParaRPr lang="en-US" sz="3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</a:rPr>
              <a:t>-OR-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3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3000" dirty="0"/>
          </a:p>
          <a:p>
            <a:pPr>
              <a:lnSpc>
                <a:spcPct val="90000"/>
              </a:lnSpc>
            </a:pPr>
            <a:endParaRPr lang="en-US" sz="3000" dirty="0"/>
          </a:p>
          <a:p>
            <a:pPr>
              <a:lnSpc>
                <a:spcPct val="90000"/>
              </a:lnSpc>
            </a:pPr>
            <a:endParaRPr lang="en-US" sz="2600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sz="quarter" idx="13"/>
          </p:nvPr>
        </p:nvSpPr>
        <p:spPr>
          <a:xfrm>
            <a:off x="609600" y="4038600"/>
            <a:ext cx="7467600" cy="2286000"/>
          </a:xfrm>
        </p:spPr>
        <p:txBody>
          <a:bodyPr/>
          <a:lstStyle/>
          <a:p>
            <a:pPr marL="0" indent="0">
              <a:buNone/>
            </a:pP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</a:rPr>
              <a:t>“When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the employment or occupation did not continue pursuant to paragraph A for 200 full working </a:t>
            </a: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</a:rPr>
              <a:t>days”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  <p:bldP spid="1126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Section 102(4)(B)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153400" cy="4678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AWW = “the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entire amount of wages or salary earned by the injured employee during the immediately preceding year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divided by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the total number of weeks, any part of which the employee worked during the same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period”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Section 102(4)(B)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153400" cy="4678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Do not include earnings from week-of-injury if they reduce the AWW</a:t>
            </a:r>
          </a:p>
          <a:p>
            <a:pPr>
              <a:buFont typeface="Wingdings" pitchFamily="2" charset="2"/>
              <a:buNone/>
            </a:pP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Do not include earnings from week-of-hire if they reduce the AWW</a:t>
            </a:r>
          </a:p>
          <a:p>
            <a:pPr>
              <a:buFont typeface="Wingdings" pitchFamily="2" charset="2"/>
              <a:buNone/>
            </a:pP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Do not include weeks with no earnings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4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1120</TotalTime>
  <Words>1359</Words>
  <Application>Microsoft Office PowerPoint</Application>
  <PresentationFormat>On-screen Show (4:3)</PresentationFormat>
  <Paragraphs>185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Executive</vt:lpstr>
      <vt:lpstr>      Calculating  Average Weekly Wages</vt:lpstr>
      <vt:lpstr>What is “Average Weekly Wage?”</vt:lpstr>
      <vt:lpstr>Maine Workers’ Compensation Act, Section 102(4)</vt:lpstr>
      <vt:lpstr>“Three pigeon holes  and a black hole…”</vt:lpstr>
      <vt:lpstr>Section 102(4)(A)</vt:lpstr>
      <vt:lpstr>Section 102(4)(A)</vt:lpstr>
      <vt:lpstr>Section 102(4)(B)</vt:lpstr>
      <vt:lpstr>Section 102(4)(B)</vt:lpstr>
      <vt:lpstr>Section 102(4)(B)</vt:lpstr>
      <vt:lpstr>Section 102(4)(C)</vt:lpstr>
      <vt:lpstr>Section 102(4)(C)</vt:lpstr>
      <vt:lpstr>Section 102(4)(C)</vt:lpstr>
      <vt:lpstr>Section 102(4)(C)</vt:lpstr>
      <vt:lpstr>Section 102(4)(C)</vt:lpstr>
      <vt:lpstr>Section 102(4)(D)</vt:lpstr>
      <vt:lpstr> Section 102(4)(D)</vt:lpstr>
      <vt:lpstr>Section 102(4)(D)</vt:lpstr>
      <vt:lpstr>Maine Workers’ Compensation Act, Section 102(4)</vt:lpstr>
      <vt:lpstr>Section 102(4)(E)  Concurrent Employment</vt:lpstr>
      <vt:lpstr>Section 102(4)(F)  Expenses</vt:lpstr>
      <vt:lpstr>Section 102(4)(G)  Prior Injuries </vt:lpstr>
      <vt:lpstr>Section 102(4)(G)  Prior Injuries (continued)</vt:lpstr>
      <vt:lpstr>Section 102(4)(H)  Fringe Benefits</vt:lpstr>
      <vt:lpstr> 102(4)(H) - Fringe Benefits (continued)</vt:lpstr>
      <vt:lpstr>102(4)(H) – Fringe Benefits (continued)</vt:lpstr>
      <vt:lpstr>Other AWW issues - Bonuses</vt:lpstr>
      <vt:lpstr>Other AWW issues - Pre-paid vacation time</vt:lpstr>
      <vt:lpstr>Other AWW issues - Change in employment status</vt:lpstr>
      <vt:lpstr>Other AWW issues - Payment in lieu of benefits</vt:lpstr>
      <vt:lpstr> Other AWW issues - Tipped Employees</vt:lpstr>
      <vt:lpstr>Calculating Average Weekly Wages  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Calculating   Average Weekly Wages</dc:title>
  <dc:creator>OIT</dc:creator>
  <cp:lastModifiedBy>Gordon Davis</cp:lastModifiedBy>
  <cp:revision>137</cp:revision>
  <cp:lastPrinted>2013-01-18T15:38:57Z</cp:lastPrinted>
  <dcterms:created xsi:type="dcterms:W3CDTF">2008-11-10T19:04:06Z</dcterms:created>
  <dcterms:modified xsi:type="dcterms:W3CDTF">2017-05-15T14:09:25Z</dcterms:modified>
</cp:coreProperties>
</file>